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 userDrawn="1">
          <p15:clr>
            <a:srgbClr val="A4A3A4"/>
          </p15:clr>
        </p15:guide>
        <p15:guide id="2" pos="38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978" y="102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7" y="2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7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17/10/2016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2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3688" y="1436688"/>
            <a:ext cx="6423025" cy="38782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708B-FB53-4C55-9FC2-B695815D3F9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78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40" y="2308229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5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24" indent="0" algn="ctr">
              <a:buNone/>
              <a:defRPr/>
            </a:lvl2pPr>
            <a:lvl3pPr marL="914447" indent="0" algn="ctr">
              <a:buNone/>
              <a:defRPr/>
            </a:lvl3pPr>
            <a:lvl4pPr marL="1371671" indent="0" algn="ctr">
              <a:buNone/>
              <a:defRPr/>
            </a:lvl4pPr>
            <a:lvl5pPr marL="1828894" indent="0" algn="ctr">
              <a:buNone/>
              <a:defRPr/>
            </a:lvl5pPr>
            <a:lvl6pPr marL="2286118" indent="0" algn="ctr">
              <a:buNone/>
              <a:defRPr/>
            </a:lvl6pPr>
            <a:lvl7pPr marL="2743341" indent="0" algn="ctr">
              <a:buNone/>
              <a:defRPr/>
            </a:lvl7pPr>
            <a:lvl8pPr marL="3200565" indent="0" algn="ctr">
              <a:buNone/>
              <a:defRPr/>
            </a:lvl8pPr>
            <a:lvl9pPr marL="3657788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5"/>
            <a:ext cx="2768599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5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6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4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24" indent="0">
              <a:buNone/>
              <a:defRPr sz="1800"/>
            </a:lvl2pPr>
            <a:lvl3pPr marL="914447" indent="0">
              <a:buNone/>
              <a:defRPr sz="1600"/>
            </a:lvl3pPr>
            <a:lvl4pPr marL="1371671" indent="0">
              <a:buNone/>
              <a:defRPr sz="1400"/>
            </a:lvl4pPr>
            <a:lvl5pPr marL="1828894" indent="0">
              <a:buNone/>
              <a:defRPr sz="1400"/>
            </a:lvl5pPr>
            <a:lvl6pPr marL="2286118" indent="0">
              <a:buNone/>
              <a:defRPr sz="1400"/>
            </a:lvl6pPr>
            <a:lvl7pPr marL="2743341" indent="0">
              <a:buNone/>
              <a:defRPr sz="1400"/>
            </a:lvl7pPr>
            <a:lvl8pPr marL="3200565" indent="0">
              <a:buNone/>
              <a:defRPr sz="1400"/>
            </a:lvl8pPr>
            <a:lvl9pPr marL="365778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1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1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8" indent="0">
              <a:buNone/>
              <a:defRPr sz="1600" b="1"/>
            </a:lvl6pPr>
            <a:lvl7pPr marL="2743341" indent="0">
              <a:buNone/>
              <a:defRPr sz="1600" b="1"/>
            </a:lvl7pPr>
            <a:lvl8pPr marL="3200565" indent="0">
              <a:buNone/>
              <a:defRPr sz="1600" b="1"/>
            </a:lvl8pPr>
            <a:lvl9pPr marL="365778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3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4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1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8" indent="0">
              <a:buNone/>
              <a:defRPr sz="1600" b="1"/>
            </a:lvl6pPr>
            <a:lvl7pPr marL="2743341" indent="0">
              <a:buNone/>
              <a:defRPr sz="1600" b="1"/>
            </a:lvl7pPr>
            <a:lvl8pPr marL="3200565" indent="0">
              <a:buNone/>
              <a:defRPr sz="1600" b="1"/>
            </a:lvl8pPr>
            <a:lvl9pPr marL="365778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3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4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7" y="295278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4" y="1554167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7" indent="0">
              <a:buNone/>
              <a:defRPr sz="1000"/>
            </a:lvl3pPr>
            <a:lvl4pPr marL="1371671" indent="0">
              <a:buNone/>
              <a:defRPr sz="901"/>
            </a:lvl4pPr>
            <a:lvl5pPr marL="1828894" indent="0">
              <a:buNone/>
              <a:defRPr sz="901"/>
            </a:lvl5pPr>
            <a:lvl6pPr marL="2286118" indent="0">
              <a:buNone/>
              <a:defRPr sz="901"/>
            </a:lvl6pPr>
            <a:lvl7pPr marL="2743341" indent="0">
              <a:buNone/>
              <a:defRPr sz="901"/>
            </a:lvl7pPr>
            <a:lvl8pPr marL="3200565" indent="0">
              <a:buNone/>
              <a:defRPr sz="901"/>
            </a:lvl8pPr>
            <a:lvl9pPr marL="3657788" indent="0">
              <a:buNone/>
              <a:defRPr sz="9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4" indent="0">
              <a:buNone/>
              <a:defRPr sz="2800"/>
            </a:lvl2pPr>
            <a:lvl3pPr marL="914447" indent="0">
              <a:buNone/>
              <a:defRPr sz="2400"/>
            </a:lvl3pPr>
            <a:lvl4pPr marL="1371671" indent="0">
              <a:buNone/>
              <a:defRPr sz="2000"/>
            </a:lvl4pPr>
            <a:lvl5pPr marL="1828894" indent="0">
              <a:buNone/>
              <a:defRPr sz="2000"/>
            </a:lvl5pPr>
            <a:lvl6pPr marL="2286118" indent="0">
              <a:buNone/>
              <a:defRPr sz="2000"/>
            </a:lvl6pPr>
            <a:lvl7pPr marL="2743341" indent="0">
              <a:buNone/>
              <a:defRPr sz="2000"/>
            </a:lvl7pPr>
            <a:lvl8pPr marL="3200565" indent="0">
              <a:buNone/>
              <a:defRPr sz="2000"/>
            </a:lvl8pPr>
            <a:lvl9pPr marL="3657788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24" indent="0">
              <a:buNone/>
              <a:defRPr sz="1200"/>
            </a:lvl2pPr>
            <a:lvl3pPr marL="914447" indent="0">
              <a:buNone/>
              <a:defRPr sz="1000"/>
            </a:lvl3pPr>
            <a:lvl4pPr marL="1371671" indent="0">
              <a:buNone/>
              <a:defRPr sz="901"/>
            </a:lvl4pPr>
            <a:lvl5pPr marL="1828894" indent="0">
              <a:buNone/>
              <a:defRPr sz="901"/>
            </a:lvl5pPr>
            <a:lvl6pPr marL="2286118" indent="0">
              <a:buNone/>
              <a:defRPr sz="901"/>
            </a:lvl6pPr>
            <a:lvl7pPr marL="2743341" indent="0">
              <a:buNone/>
              <a:defRPr sz="901"/>
            </a:lvl7pPr>
            <a:lvl8pPr marL="3200565" indent="0">
              <a:buNone/>
              <a:defRPr sz="901"/>
            </a:lvl8pPr>
            <a:lvl9pPr marL="3657788" indent="0">
              <a:buNone/>
              <a:defRPr sz="9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6" y="117477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6" cy="23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1" b="1" dirty="0" smtClean="0"/>
              <a:t>SIS-SS-DET-P</a:t>
            </a:r>
            <a:endParaRPr lang="es-ES_tradnl" sz="1000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5" y="448507"/>
            <a:ext cx="1206817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 sz="1000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2" y="114302"/>
            <a:ext cx="12077699" cy="714117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z="1000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1" y="109347"/>
            <a:ext cx="98964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301" b="1" dirty="0" smtClean="0">
                <a:solidFill>
                  <a:schemeClr val="tx2"/>
                </a:solidFill>
              </a:rPr>
              <a:t>H  O  J  A     D  I  A  R  I  A     D  E     D  E  T  E </a:t>
            </a:r>
            <a:r>
              <a:rPr lang="en-US" altLang="es-MX" sz="1301" b="1" baseline="0" dirty="0" smtClean="0">
                <a:solidFill>
                  <a:schemeClr val="tx2"/>
                </a:solidFill>
              </a:rPr>
              <a:t> C  </a:t>
            </a:r>
            <a:r>
              <a:rPr lang="en-US" altLang="es-MX" sz="1301" b="1" baseline="0" dirty="0" err="1" smtClean="0">
                <a:solidFill>
                  <a:schemeClr val="tx2"/>
                </a:solidFill>
              </a:rPr>
              <a:t>C</a:t>
            </a:r>
            <a:r>
              <a:rPr lang="en-US" altLang="es-MX" sz="1301" b="1" baseline="0" dirty="0" smtClean="0">
                <a:solidFill>
                  <a:schemeClr val="tx2"/>
                </a:solidFill>
              </a:rPr>
              <a:t>  I  O  N  E  S</a:t>
            </a:r>
            <a:endParaRPr lang="en-US" altLang="es-MX" sz="1301" b="1" dirty="0" smtClean="0">
              <a:solidFill>
                <a:schemeClr val="tx2"/>
              </a:solidFill>
            </a:endParaRPr>
          </a:p>
        </p:txBody>
      </p:sp>
      <p:sp>
        <p:nvSpPr>
          <p:cNvPr id="1032" name="Text Box 45"/>
          <p:cNvSpPr txBox="1">
            <a:spLocks noChangeArrowheads="1"/>
          </p:cNvSpPr>
          <p:nvPr userDrawn="1"/>
        </p:nvSpPr>
        <p:spPr bwMode="auto">
          <a:xfrm>
            <a:off x="9965547" y="185217"/>
            <a:ext cx="635000" cy="22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sz="800" b="1" dirty="0" smtClean="0"/>
              <a:t>FECHA:</a:t>
            </a:r>
            <a:endParaRPr lang="es-ES_tradnl" sz="1101" b="1" dirty="0" smtClean="0"/>
          </a:p>
        </p:txBody>
      </p:sp>
      <p:sp>
        <p:nvSpPr>
          <p:cNvPr id="1033" name="Text Box 46"/>
          <p:cNvSpPr txBox="1">
            <a:spLocks noChangeArrowheads="1"/>
          </p:cNvSpPr>
          <p:nvPr userDrawn="1"/>
        </p:nvSpPr>
        <p:spPr bwMode="auto">
          <a:xfrm>
            <a:off x="10502122" y="307049"/>
            <a:ext cx="1476375" cy="19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sz="600" b="1" dirty="0" smtClean="0"/>
              <a:t>     DÍA                 MES              AÑO</a:t>
            </a:r>
            <a:endParaRPr lang="es-ES_tradnl" sz="600" dirty="0" smtClean="0">
              <a:latin typeface="Times New Roman" pitchFamily="18" charset="0"/>
            </a:endParaRPr>
          </a:p>
        </p:txBody>
      </p:sp>
      <p:sp>
        <p:nvSpPr>
          <p:cNvPr id="1035" name="Rectangle 48"/>
          <p:cNvSpPr>
            <a:spLocks noChangeArrowheads="1"/>
          </p:cNvSpPr>
          <p:nvPr userDrawn="1"/>
        </p:nvSpPr>
        <p:spPr bwMode="auto">
          <a:xfrm>
            <a:off x="10495772" y="169730"/>
            <a:ext cx="1476000" cy="18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z="1000" smtClean="0"/>
          </a:p>
        </p:txBody>
      </p:sp>
      <p:sp>
        <p:nvSpPr>
          <p:cNvPr id="1036" name="Line 49"/>
          <p:cNvSpPr>
            <a:spLocks noChangeShapeType="1"/>
          </p:cNvSpPr>
          <p:nvPr userDrawn="1"/>
        </p:nvSpPr>
        <p:spPr bwMode="auto">
          <a:xfrm flipV="1">
            <a:off x="11484785" y="172051"/>
            <a:ext cx="0" cy="1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 sz="1000"/>
          </a:p>
        </p:txBody>
      </p:sp>
      <p:sp>
        <p:nvSpPr>
          <p:cNvPr id="1037" name="Line 50"/>
          <p:cNvSpPr>
            <a:spLocks noChangeShapeType="1"/>
          </p:cNvSpPr>
          <p:nvPr userDrawn="1"/>
        </p:nvSpPr>
        <p:spPr bwMode="auto">
          <a:xfrm flipV="1">
            <a:off x="10994247" y="172052"/>
            <a:ext cx="0" cy="1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 sz="1000"/>
          </a:p>
        </p:txBody>
      </p:sp>
      <p:sp>
        <p:nvSpPr>
          <p:cNvPr id="1038" name="Line 51"/>
          <p:cNvSpPr>
            <a:spLocks noChangeShapeType="1"/>
          </p:cNvSpPr>
          <p:nvPr userDrawn="1"/>
        </p:nvSpPr>
        <p:spPr bwMode="auto">
          <a:xfrm>
            <a:off x="10748185" y="237075"/>
            <a:ext cx="0" cy="1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000"/>
          </a:p>
        </p:txBody>
      </p:sp>
      <p:sp>
        <p:nvSpPr>
          <p:cNvPr id="1039" name="Line 52"/>
          <p:cNvSpPr>
            <a:spLocks noChangeShapeType="1"/>
          </p:cNvSpPr>
          <p:nvPr userDrawn="1"/>
        </p:nvSpPr>
        <p:spPr bwMode="auto">
          <a:xfrm>
            <a:off x="11726085" y="233205"/>
            <a:ext cx="0" cy="1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000"/>
          </a:p>
        </p:txBody>
      </p:sp>
      <p:sp>
        <p:nvSpPr>
          <p:cNvPr id="1040" name="Line 53"/>
          <p:cNvSpPr>
            <a:spLocks noChangeShapeType="1"/>
          </p:cNvSpPr>
          <p:nvPr userDrawn="1"/>
        </p:nvSpPr>
        <p:spPr bwMode="auto">
          <a:xfrm>
            <a:off x="11240310" y="235527"/>
            <a:ext cx="0" cy="1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000"/>
          </a:p>
        </p:txBody>
      </p: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2" y="7246335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1" b="1" dirty="0" smtClean="0"/>
              <a:t>SIS-2017</a:t>
            </a:r>
            <a:endParaRPr lang="es-ES_tradnl" altLang="es-MX" sz="10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24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47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71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94" algn="ctr" defTabSz="96842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57" indent="-363557" algn="l" defTabSz="9684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41" indent="-303228" algn="l" defTabSz="96842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737" indent="-241313" algn="l" defTabSz="968425" rtl="0" eaLnBrk="0" fontAlgn="base" hangingPunct="0">
        <a:spcBef>
          <a:spcPct val="20000"/>
        </a:spcBef>
        <a:spcAft>
          <a:spcPct val="0"/>
        </a:spcAft>
        <a:buChar char="•"/>
        <a:defRPr sz="2501">
          <a:solidFill>
            <a:schemeClr val="tx1"/>
          </a:solidFill>
          <a:latin typeface="+mn-lt"/>
        </a:defRPr>
      </a:lvl3pPr>
      <a:lvl4pPr marL="1693951" indent="-241313" algn="l" defTabSz="968425" rtl="0" eaLnBrk="0" fontAlgn="base" hangingPunct="0">
        <a:spcBef>
          <a:spcPct val="20000"/>
        </a:spcBef>
        <a:spcAft>
          <a:spcPct val="0"/>
        </a:spcAft>
        <a:buChar char="–"/>
        <a:defRPr sz="2101">
          <a:solidFill>
            <a:schemeClr val="tx1"/>
          </a:solidFill>
          <a:latin typeface="+mn-lt"/>
        </a:defRPr>
      </a:lvl4pPr>
      <a:lvl5pPr marL="2178162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5pPr>
      <a:lvl6pPr marL="2635385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6pPr>
      <a:lvl7pPr marL="3092609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7pPr>
      <a:lvl8pPr marL="3549832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8pPr>
      <a:lvl9pPr marL="4007056" indent="-241313" algn="l" defTabSz="968425" rtl="0" eaLnBrk="0" fontAlgn="base" hangingPunct="0">
        <a:spcBef>
          <a:spcPct val="20000"/>
        </a:spcBef>
        <a:spcAft>
          <a:spcPct val="0"/>
        </a:spcAft>
        <a:buChar char="»"/>
        <a:defRPr sz="2101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4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71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4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8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41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5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8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7417278" y="-1325999"/>
            <a:ext cx="1593615" cy="744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DIABETES </a:t>
            </a:r>
            <a:r>
              <a:rPr lang="es-ES_tradnl" altLang="es-MX" sz="701" b="1" dirty="0"/>
              <a:t>MELLITUS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HIPERTENSIÓN ARTERIAL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OBESIDAD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DISLIPIDEMIAS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DEPRESIÓN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ALTERACIÓN DE MEMORIA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SINTOMÁTICO RESPIRATORIO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ALCOHOLISMO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TABAQUISMO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FÁRMACOS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INCONTINENCIA URINARIA 60 +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SÍNDROME DE CAÍDAS 60 +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RIESGO DE FRACTURA POR OSTEOPOROSIS 50 Y + AÑOS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VIH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GONORREA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ITS SECRETORAS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ITS ULCERATIVAS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ITS TUMORALES 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SÍFILIS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SOSPECHA DE SÍNDROME       DE TURNER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VIOLENCIA FAMILIAR                15 Y MÁS AÑOS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HIPERPLASIA PROSTÁTICA EN HOMBRES DE 45 Y MÁS AÑOS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TIRAS EMBARAZADAS SANAS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TIRAS DETECCIÓN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TIRAS CONTROL DE PACIENTES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REACTIVOS DE ANTÍGENO PROSTÁTICO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MX" altLang="es-MX" sz="701" b="1" dirty="0"/>
              <a:t>CONSULTA INTEGRADA     LÍNEA DE VIDA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/>
              <a:t>PRESENTA CARTILLA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REFERIDO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CONTRAREFERIDO</a:t>
            </a:r>
          </a:p>
          <a:p>
            <a:pPr>
              <a:lnSpc>
                <a:spcPts val="701"/>
              </a:lnSpc>
              <a:spcBef>
                <a:spcPts val="501"/>
              </a:spcBef>
              <a:spcAft>
                <a:spcPts val="600"/>
              </a:spcAft>
            </a:pPr>
            <a:r>
              <a:rPr lang="es-ES_tradnl" altLang="es-MX" sz="701" b="1" dirty="0" smtClean="0"/>
              <a:t>UNIDAD </a:t>
            </a:r>
            <a:r>
              <a:rPr lang="es-ES_tradnl" altLang="es-MX" sz="701" b="1" dirty="0"/>
              <a:t>CONSULTANTE TM</a:t>
            </a:r>
          </a:p>
        </p:txBody>
      </p:sp>
      <p:sp>
        <p:nvSpPr>
          <p:cNvPr id="212" name="Rectángulo 211"/>
          <p:cNvSpPr/>
          <p:nvPr/>
        </p:nvSpPr>
        <p:spPr bwMode="auto">
          <a:xfrm>
            <a:off x="3814002" y="3119508"/>
            <a:ext cx="2952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145106" y="1449116"/>
            <a:ext cx="2092379" cy="13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6" rIns="96835" bIns="48416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FECHA DE NACIMIENTO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EDAD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CLAVE DE LA EDAD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SEXO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INDÍGENA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 smtClean="0"/>
              <a:t>SEGURO </a:t>
            </a:r>
            <a:r>
              <a:rPr lang="es-ES_tradnl" altLang="es-MX" sz="701" b="1" dirty="0"/>
              <a:t>POPULAR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PROSPERA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 smtClean="0"/>
              <a:t>DERECHOHABIENCIA</a:t>
            </a:r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0"/>
              </a:spcAft>
            </a:pPr>
            <a:endParaRPr lang="es-ES_tradnl" altLang="es-MX" sz="100" b="1" dirty="0" smtClean="0"/>
          </a:p>
          <a:p>
            <a:pPr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701" b="1" dirty="0" smtClean="0"/>
              <a:t>MEDICIONES </a:t>
            </a:r>
            <a:r>
              <a:rPr lang="es-ES_tradnl" altLang="es-MX" sz="701" b="1" dirty="0"/>
              <a:t>PESO/TALLA</a:t>
            </a:r>
          </a:p>
          <a:p>
            <a:pPr>
              <a:lnSpc>
                <a:spcPts val="800"/>
              </a:lnSpc>
              <a:spcBef>
                <a:spcPts val="0"/>
              </a:spcBef>
              <a:spcAft>
                <a:spcPts val="300"/>
              </a:spcAft>
            </a:pPr>
            <a:endParaRPr lang="es-ES_tradnl" altLang="es-MX" sz="701" b="1" dirty="0"/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DIFICULTAD PARA (DISCAPACIDAD)</a:t>
            </a:r>
          </a:p>
          <a:p>
            <a:pPr>
              <a:lnSpc>
                <a:spcPts val="7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1" b="1" dirty="0"/>
              <a:t>MIGRANTE</a:t>
            </a:r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790247" y="3062282"/>
            <a:ext cx="717290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1" b="1" dirty="0"/>
              <a:t>1     2                       </a:t>
            </a:r>
            <a:r>
              <a:rPr lang="es-ES_tradnl" altLang="es-MX" sz="701" b="1" dirty="0" smtClean="0"/>
              <a:t> </a:t>
            </a:r>
            <a:r>
              <a:rPr lang="es-ES_tradnl" altLang="es-MX" sz="701" b="1" dirty="0"/>
              <a:t>3     </a:t>
            </a:r>
            <a:r>
              <a:rPr lang="es-ES_tradnl" altLang="es-MX" sz="701" b="1" dirty="0" smtClean="0"/>
              <a:t>           4             5       5       5       5       5       5       5       5       5       5       5       5          5         5       5       5       5       5       5        5           5           5          </a:t>
            </a:r>
            <a:endParaRPr lang="es-ES_tradnl" altLang="es-MX" sz="701" b="1" dirty="0"/>
          </a:p>
        </p:txBody>
      </p:sp>
      <p:sp>
        <p:nvSpPr>
          <p:cNvPr id="175" name="Rectángulo 174"/>
          <p:cNvSpPr/>
          <p:nvPr/>
        </p:nvSpPr>
        <p:spPr bwMode="auto">
          <a:xfrm>
            <a:off x="9854594" y="3117887"/>
            <a:ext cx="2304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3" name="Rectángulo 262"/>
          <p:cNvSpPr/>
          <p:nvPr/>
        </p:nvSpPr>
        <p:spPr bwMode="auto">
          <a:xfrm>
            <a:off x="4297405" y="3117130"/>
            <a:ext cx="155616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4476325" y="1496065"/>
            <a:ext cx="0" cy="57600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0" name="Rectángulo 259"/>
          <p:cNvSpPr/>
          <p:nvPr/>
        </p:nvSpPr>
        <p:spPr bwMode="auto">
          <a:xfrm>
            <a:off x="104497" y="3118195"/>
            <a:ext cx="27144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08" name="Line 338"/>
          <p:cNvSpPr>
            <a:spLocks noChangeShapeType="1"/>
          </p:cNvSpPr>
          <p:nvPr/>
        </p:nvSpPr>
        <p:spPr bwMode="auto">
          <a:xfrm>
            <a:off x="4292911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94710"/>
            <a:ext cx="12060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9909" y="3207382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3152952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1" name="Rectángulo 260"/>
          <p:cNvSpPr/>
          <p:nvPr/>
        </p:nvSpPr>
        <p:spPr bwMode="auto">
          <a:xfrm>
            <a:off x="3160102" y="3116187"/>
            <a:ext cx="4824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numCol="1" rtlCol="0" anchor="t" anchorCtr="0" compatLnSpc="1">
            <a:prstTxWarp prst="textNoShape">
              <a:avLst/>
            </a:prstTxWarp>
          </a:bodyPr>
          <a:lstStyle/>
          <a:p>
            <a:pPr defTabSz="914447"/>
            <a:endParaRPr lang="es-MX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992988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4476386" y="1486643"/>
            <a:ext cx="5369593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R  E  S  U  L  T  A  D  O     D  E     L  A  S     D  E  T  E  C  </a:t>
            </a:r>
            <a:r>
              <a:rPr lang="es-ES_tradnl" altLang="es-MX" sz="701" b="1" dirty="0" err="1"/>
              <a:t>C</a:t>
            </a:r>
            <a:r>
              <a:rPr lang="es-ES_tradnl" altLang="es-MX" sz="701" b="1" dirty="0"/>
              <a:t>  I  O  N  E  </a:t>
            </a:r>
            <a:r>
              <a:rPr lang="es-ES_tradnl" altLang="es-MX" sz="701" b="1" dirty="0" smtClean="0"/>
              <a:t>S</a:t>
            </a:r>
            <a:endParaRPr lang="es-ES_tradnl" altLang="es-MX" dirty="0"/>
          </a:p>
        </p:txBody>
      </p:sp>
      <p:sp>
        <p:nvSpPr>
          <p:cNvPr id="102" name="Text Box 351"/>
          <p:cNvSpPr txBox="1">
            <a:spLocks noChangeArrowheads="1"/>
          </p:cNvSpPr>
          <p:nvPr/>
        </p:nvSpPr>
        <p:spPr bwMode="auto">
          <a:xfrm>
            <a:off x="8858755" y="1672064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MUJERES</a:t>
            </a:r>
            <a:endParaRPr lang="es-ES_tradnl" altLang="es-MX" dirty="0"/>
          </a:p>
        </p:txBody>
      </p:sp>
      <p:sp>
        <p:nvSpPr>
          <p:cNvPr id="3075" name="Text Box 349"/>
          <p:cNvSpPr txBox="1">
            <a:spLocks noChangeArrowheads="1"/>
          </p:cNvSpPr>
          <p:nvPr/>
        </p:nvSpPr>
        <p:spPr bwMode="auto">
          <a:xfrm>
            <a:off x="9773680" y="1487875"/>
            <a:ext cx="122801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INSUMOS UTILIZADOS</a:t>
            </a:r>
            <a:endParaRPr lang="es-ES_tradnl" altLang="es-MX" dirty="0"/>
          </a:p>
        </p:txBody>
      </p:sp>
      <p:sp>
        <p:nvSpPr>
          <p:cNvPr id="3078" name="Line 20"/>
          <p:cNvSpPr>
            <a:spLocks noChangeShapeType="1"/>
          </p:cNvSpPr>
          <p:nvPr/>
        </p:nvSpPr>
        <p:spPr bwMode="auto">
          <a:xfrm>
            <a:off x="8675281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9844229" y="1499875"/>
            <a:ext cx="0" cy="57600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537986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1" name="Line 34"/>
          <p:cNvSpPr>
            <a:spLocks noChangeShapeType="1"/>
          </p:cNvSpPr>
          <p:nvPr/>
        </p:nvSpPr>
        <p:spPr bwMode="auto">
          <a:xfrm>
            <a:off x="8890820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218732" y="1868045"/>
            <a:ext cx="0" cy="540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7753656" y="1677041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5" name="Line 41"/>
          <p:cNvSpPr>
            <a:spLocks noChangeShapeType="1"/>
          </p:cNvSpPr>
          <p:nvPr/>
        </p:nvSpPr>
        <p:spPr bwMode="auto">
          <a:xfrm>
            <a:off x="8444644" y="168275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7523974" y="1676406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663782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41042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411779" y="2213213"/>
            <a:ext cx="1798339" cy="34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15262" y="2898703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810028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4117975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3314913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0" name="Line 345"/>
          <p:cNvSpPr>
            <a:spLocks noChangeShapeType="1"/>
          </p:cNvSpPr>
          <p:nvPr/>
        </p:nvSpPr>
        <p:spPr bwMode="auto">
          <a:xfrm>
            <a:off x="4479543" y="1678488"/>
            <a:ext cx="64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6" name="Line 103"/>
          <p:cNvSpPr>
            <a:spLocks noChangeShapeType="1"/>
          </p:cNvSpPr>
          <p:nvPr/>
        </p:nvSpPr>
        <p:spPr bwMode="auto">
          <a:xfrm>
            <a:off x="102288" y="402750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7" name="Line 104"/>
          <p:cNvSpPr>
            <a:spLocks noChangeShapeType="1"/>
          </p:cNvSpPr>
          <p:nvPr/>
        </p:nvSpPr>
        <p:spPr bwMode="auto">
          <a:xfrm>
            <a:off x="102288" y="483909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0" name="Line 107"/>
          <p:cNvSpPr>
            <a:spLocks noChangeShapeType="1"/>
          </p:cNvSpPr>
          <p:nvPr/>
        </p:nvSpPr>
        <p:spPr bwMode="auto">
          <a:xfrm>
            <a:off x="102290" y="645963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8" name="Line 363"/>
          <p:cNvSpPr>
            <a:spLocks noChangeShapeType="1"/>
          </p:cNvSpPr>
          <p:nvPr/>
        </p:nvSpPr>
        <p:spPr bwMode="auto">
          <a:xfrm>
            <a:off x="102288" y="5653118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4" name="Line 370"/>
          <p:cNvSpPr>
            <a:spLocks noChangeShapeType="1"/>
          </p:cNvSpPr>
          <p:nvPr/>
        </p:nvSpPr>
        <p:spPr bwMode="auto">
          <a:xfrm>
            <a:off x="6060457" y="1911174"/>
            <a:ext cx="66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6969438" y="167236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647986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5611749" y="1673230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6056421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6284278" y="1908584"/>
            <a:ext cx="0" cy="534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8" name="Line 60"/>
          <p:cNvSpPr>
            <a:spLocks noChangeShapeType="1"/>
          </p:cNvSpPr>
          <p:nvPr/>
        </p:nvSpPr>
        <p:spPr bwMode="auto">
          <a:xfrm>
            <a:off x="4915303" y="1673230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 b="1" dirty="0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4684631" y="1673230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0" name="Line 338"/>
          <p:cNvSpPr>
            <a:spLocks noChangeShapeType="1"/>
          </p:cNvSpPr>
          <p:nvPr/>
        </p:nvSpPr>
        <p:spPr bwMode="auto">
          <a:xfrm>
            <a:off x="6515094" y="1908584"/>
            <a:ext cx="0" cy="534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1" name="Line 339"/>
          <p:cNvSpPr>
            <a:spLocks noChangeShapeType="1"/>
          </p:cNvSpPr>
          <p:nvPr/>
        </p:nvSpPr>
        <p:spPr bwMode="auto">
          <a:xfrm>
            <a:off x="7217929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5830189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3" name="Line 59"/>
          <p:cNvSpPr>
            <a:spLocks noChangeShapeType="1"/>
          </p:cNvSpPr>
          <p:nvPr/>
        </p:nvSpPr>
        <p:spPr bwMode="auto">
          <a:xfrm>
            <a:off x="6732422" y="1676406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7" name="Line 59"/>
          <p:cNvSpPr>
            <a:spLocks noChangeShapeType="1"/>
          </p:cNvSpPr>
          <p:nvPr/>
        </p:nvSpPr>
        <p:spPr bwMode="auto">
          <a:xfrm>
            <a:off x="5375053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4" name="Line 60"/>
          <p:cNvSpPr>
            <a:spLocks noChangeShapeType="1"/>
          </p:cNvSpPr>
          <p:nvPr/>
        </p:nvSpPr>
        <p:spPr bwMode="auto">
          <a:xfrm>
            <a:off x="5137539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465351" y="1499875"/>
            <a:ext cx="0" cy="576000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7" name="Line 58"/>
          <p:cNvSpPr>
            <a:spLocks noChangeShapeType="1"/>
          </p:cNvSpPr>
          <p:nvPr/>
        </p:nvSpPr>
        <p:spPr bwMode="auto">
          <a:xfrm>
            <a:off x="11694478" y="1505591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620611" y="1682755"/>
            <a:ext cx="0" cy="557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11249278" y="1863731"/>
            <a:ext cx="0" cy="540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4" name="Line 59"/>
          <p:cNvSpPr>
            <a:spLocks noChangeShapeType="1"/>
          </p:cNvSpPr>
          <p:nvPr/>
        </p:nvSpPr>
        <p:spPr bwMode="auto">
          <a:xfrm>
            <a:off x="11933072" y="1505591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0928119" y="1499875"/>
            <a:ext cx="0" cy="576000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7" name="Line 61"/>
          <p:cNvSpPr>
            <a:spLocks noChangeShapeType="1"/>
          </p:cNvSpPr>
          <p:nvPr/>
        </p:nvSpPr>
        <p:spPr bwMode="auto">
          <a:xfrm>
            <a:off x="10087210" y="1682755"/>
            <a:ext cx="0" cy="557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8" name="Line 60"/>
          <p:cNvSpPr>
            <a:spLocks noChangeShapeType="1"/>
          </p:cNvSpPr>
          <p:nvPr/>
        </p:nvSpPr>
        <p:spPr bwMode="auto">
          <a:xfrm>
            <a:off x="10321059" y="1682755"/>
            <a:ext cx="0" cy="557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1" name="Text Box 351"/>
          <p:cNvSpPr txBox="1">
            <a:spLocks noChangeArrowheads="1"/>
          </p:cNvSpPr>
          <p:nvPr/>
        </p:nvSpPr>
        <p:spPr bwMode="auto">
          <a:xfrm>
            <a:off x="5983690" y="1689844"/>
            <a:ext cx="882312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ADICCIONES</a:t>
            </a:r>
            <a:endParaRPr lang="es-ES_tradnl" altLang="es-MX" dirty="0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8215540" y="1680851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7983130" y="167998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9" name="Line 370"/>
          <p:cNvSpPr>
            <a:spLocks noChangeShapeType="1"/>
          </p:cNvSpPr>
          <p:nvPr/>
        </p:nvSpPr>
        <p:spPr bwMode="auto">
          <a:xfrm>
            <a:off x="8895524" y="1865505"/>
            <a:ext cx="6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0883916" y="1487596"/>
            <a:ext cx="661521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1" b="1" dirty="0"/>
              <a:t>PROMO-CIÓN DE LA SALUD</a:t>
            </a:r>
            <a:endParaRPr lang="es-ES_tradnl" altLang="es-MX" dirty="0"/>
          </a:p>
        </p:txBody>
      </p:sp>
      <p:sp>
        <p:nvSpPr>
          <p:cNvPr id="115" name="Line 345"/>
          <p:cNvSpPr>
            <a:spLocks noChangeShapeType="1"/>
          </p:cNvSpPr>
          <p:nvPr/>
        </p:nvSpPr>
        <p:spPr bwMode="auto">
          <a:xfrm>
            <a:off x="10930623" y="1863654"/>
            <a:ext cx="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35" name="Text Box 368"/>
          <p:cNvSpPr txBox="1">
            <a:spLocks noChangeArrowheads="1"/>
          </p:cNvSpPr>
          <p:nvPr/>
        </p:nvSpPr>
        <p:spPr bwMode="auto">
          <a:xfrm>
            <a:off x="3820952" y="316042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cxnSp>
        <p:nvCxnSpPr>
          <p:cNvPr id="151" name="Conector recto 150"/>
          <p:cNvCxnSpPr/>
          <p:nvPr/>
        </p:nvCxnSpPr>
        <p:spPr bwMode="auto">
          <a:xfrm>
            <a:off x="3818953" y="3582240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Conector recto 164"/>
          <p:cNvCxnSpPr/>
          <p:nvPr/>
        </p:nvCxnSpPr>
        <p:spPr bwMode="auto">
          <a:xfrm>
            <a:off x="3818953" y="4413512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Conector recto 178"/>
          <p:cNvCxnSpPr/>
          <p:nvPr/>
        </p:nvCxnSpPr>
        <p:spPr bwMode="auto">
          <a:xfrm>
            <a:off x="3818953" y="5232084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Conector recto 192"/>
          <p:cNvCxnSpPr/>
          <p:nvPr/>
        </p:nvCxnSpPr>
        <p:spPr bwMode="auto">
          <a:xfrm>
            <a:off x="3818953" y="6060470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Conector recto 206"/>
          <p:cNvCxnSpPr/>
          <p:nvPr/>
        </p:nvCxnSpPr>
        <p:spPr bwMode="auto">
          <a:xfrm>
            <a:off x="3818953" y="6860570"/>
            <a:ext cx="29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Conector recto 230"/>
          <p:cNvCxnSpPr/>
          <p:nvPr/>
        </p:nvCxnSpPr>
        <p:spPr bwMode="auto">
          <a:xfrm>
            <a:off x="237260" y="3476602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Conector recto 232"/>
          <p:cNvCxnSpPr/>
          <p:nvPr/>
        </p:nvCxnSpPr>
        <p:spPr bwMode="auto">
          <a:xfrm>
            <a:off x="237260" y="37467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Conector recto 236"/>
          <p:cNvCxnSpPr/>
          <p:nvPr/>
        </p:nvCxnSpPr>
        <p:spPr bwMode="auto">
          <a:xfrm>
            <a:off x="237260" y="42928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Conector recto 238"/>
          <p:cNvCxnSpPr/>
          <p:nvPr/>
        </p:nvCxnSpPr>
        <p:spPr bwMode="auto">
          <a:xfrm>
            <a:off x="237260" y="45595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Conector recto 242"/>
          <p:cNvCxnSpPr/>
          <p:nvPr/>
        </p:nvCxnSpPr>
        <p:spPr bwMode="auto">
          <a:xfrm>
            <a:off x="237260" y="510566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Conector recto 244"/>
          <p:cNvCxnSpPr/>
          <p:nvPr/>
        </p:nvCxnSpPr>
        <p:spPr bwMode="auto">
          <a:xfrm>
            <a:off x="237260" y="5375830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Conector recto 248"/>
          <p:cNvCxnSpPr/>
          <p:nvPr/>
        </p:nvCxnSpPr>
        <p:spPr bwMode="auto">
          <a:xfrm>
            <a:off x="237260" y="589941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Conector recto 250"/>
          <p:cNvCxnSpPr/>
          <p:nvPr/>
        </p:nvCxnSpPr>
        <p:spPr bwMode="auto">
          <a:xfrm>
            <a:off x="237260" y="616611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Conector recto 254"/>
          <p:cNvCxnSpPr/>
          <p:nvPr/>
        </p:nvCxnSpPr>
        <p:spPr bwMode="auto">
          <a:xfrm>
            <a:off x="237260" y="6712216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Conector recto 256"/>
          <p:cNvCxnSpPr/>
          <p:nvPr/>
        </p:nvCxnSpPr>
        <p:spPr bwMode="auto">
          <a:xfrm>
            <a:off x="237260" y="6982380"/>
            <a:ext cx="22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826161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102288" y="757975"/>
            <a:ext cx="6459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80" indent="-808080"/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PERSONAL: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RESIDENTE,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ENFERMERÍA,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NUTRICIÓN,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.NUTRIÓLOGO,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.HOMEÓPATA,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TRADICIONAL,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.TAPS,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.CONSULTA 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PREVENTIVA,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.DETECCIONES,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DE LA EDAD: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.MUJER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759750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3" name="CuadroTexto 2"/>
          <p:cNvSpPr txBox="1"/>
          <p:nvPr/>
        </p:nvSpPr>
        <p:spPr>
          <a:xfrm>
            <a:off x="6726458" y="772556"/>
            <a:ext cx="5354706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DIFICULTAD PARA: (DISCAPACIDAD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PERSONAL,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DIFICULTAD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RESULTADO DE LA DETECCIÓN: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.POSITIVO,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.NEGATIVO</a:t>
            </a:r>
            <a:endParaRPr lang="es-MX" sz="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113093"/>
            <a:ext cx="1207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7" name="Text Box 376"/>
          <p:cNvSpPr txBox="1">
            <a:spLocks noChangeArrowheads="1"/>
          </p:cNvSpPr>
          <p:nvPr/>
        </p:nvSpPr>
        <p:spPr bwMode="auto">
          <a:xfrm>
            <a:off x="3389856" y="416572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182" name="Text Box 376"/>
          <p:cNvSpPr txBox="1">
            <a:spLocks noChangeArrowheads="1"/>
          </p:cNvSpPr>
          <p:nvPr/>
        </p:nvSpPr>
        <p:spPr bwMode="auto">
          <a:xfrm>
            <a:off x="6686826" y="534236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184" name="Text Box 376"/>
          <p:cNvSpPr txBox="1">
            <a:spLocks noChangeArrowheads="1"/>
          </p:cNvSpPr>
          <p:nvPr/>
        </p:nvSpPr>
        <p:spPr bwMode="auto">
          <a:xfrm>
            <a:off x="6686826" y="422954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189" name="Text Box 95"/>
          <p:cNvSpPr txBox="1">
            <a:spLocks noChangeArrowheads="1"/>
          </p:cNvSpPr>
          <p:nvPr/>
        </p:nvSpPr>
        <p:spPr bwMode="auto">
          <a:xfrm>
            <a:off x="1250983" y="420876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191" name="Line 371"/>
          <p:cNvSpPr>
            <a:spLocks noChangeShapeType="1"/>
          </p:cNvSpPr>
          <p:nvPr/>
        </p:nvSpPr>
        <p:spPr bwMode="auto">
          <a:xfrm>
            <a:off x="3454027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6" name="Text Box 374"/>
          <p:cNvSpPr txBox="1">
            <a:spLocks noChangeArrowheads="1"/>
          </p:cNvSpPr>
          <p:nvPr/>
        </p:nvSpPr>
        <p:spPr bwMode="auto">
          <a:xfrm>
            <a:off x="30518" y="438872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198" name="Text Box 375"/>
          <p:cNvSpPr txBox="1">
            <a:spLocks noChangeArrowheads="1"/>
          </p:cNvSpPr>
          <p:nvPr/>
        </p:nvSpPr>
        <p:spPr bwMode="auto">
          <a:xfrm>
            <a:off x="10851202" y="430792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203" name="Text Box 376"/>
          <p:cNvSpPr txBox="1">
            <a:spLocks noChangeArrowheads="1"/>
          </p:cNvSpPr>
          <p:nvPr/>
        </p:nvSpPr>
        <p:spPr bwMode="auto">
          <a:xfrm>
            <a:off x="5098597" y="430792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205" name="Line 372"/>
          <p:cNvSpPr>
            <a:spLocks noChangeShapeType="1"/>
          </p:cNvSpPr>
          <p:nvPr/>
        </p:nvSpPr>
        <p:spPr bwMode="auto">
          <a:xfrm>
            <a:off x="1321888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08" name="Line 373"/>
          <p:cNvSpPr>
            <a:spLocks noChangeShapeType="1"/>
          </p:cNvSpPr>
          <p:nvPr/>
        </p:nvSpPr>
        <p:spPr bwMode="auto">
          <a:xfrm>
            <a:off x="10909068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09" name="Line 373"/>
          <p:cNvSpPr>
            <a:spLocks noChangeShapeType="1"/>
          </p:cNvSpPr>
          <p:nvPr/>
        </p:nvSpPr>
        <p:spPr bwMode="auto">
          <a:xfrm>
            <a:off x="6729914" y="452030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0" name="Line 371"/>
          <p:cNvSpPr>
            <a:spLocks noChangeShapeType="1"/>
          </p:cNvSpPr>
          <p:nvPr/>
        </p:nvSpPr>
        <p:spPr bwMode="auto">
          <a:xfrm>
            <a:off x="5158140" y="447418"/>
            <a:ext cx="0" cy="3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1" name="Line 63"/>
          <p:cNvSpPr>
            <a:spLocks noChangeShapeType="1"/>
          </p:cNvSpPr>
          <p:nvPr/>
        </p:nvSpPr>
        <p:spPr bwMode="auto">
          <a:xfrm>
            <a:off x="2474439" y="1500689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484848" y="1496065"/>
            <a:ext cx="0" cy="57600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18" name="Text Box 368"/>
          <p:cNvSpPr txBox="1">
            <a:spLocks noChangeArrowheads="1"/>
          </p:cNvSpPr>
          <p:nvPr/>
        </p:nvSpPr>
        <p:spPr bwMode="auto">
          <a:xfrm>
            <a:off x="3820952" y="3987079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19" name="Text Box 368"/>
          <p:cNvSpPr txBox="1">
            <a:spLocks noChangeArrowheads="1"/>
          </p:cNvSpPr>
          <p:nvPr/>
        </p:nvSpPr>
        <p:spPr bwMode="auto">
          <a:xfrm>
            <a:off x="3820952" y="4800705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20" name="Text Box 368"/>
          <p:cNvSpPr txBox="1">
            <a:spLocks noChangeArrowheads="1"/>
          </p:cNvSpPr>
          <p:nvPr/>
        </p:nvSpPr>
        <p:spPr bwMode="auto">
          <a:xfrm>
            <a:off x="3820952" y="5622340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21" name="Text Box 368"/>
          <p:cNvSpPr txBox="1">
            <a:spLocks noChangeArrowheads="1"/>
          </p:cNvSpPr>
          <p:nvPr/>
        </p:nvSpPr>
        <p:spPr bwMode="auto">
          <a:xfrm>
            <a:off x="3820952" y="6416872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  <a:spcAft>
                <a:spcPts val="1600"/>
              </a:spcAft>
            </a:pPr>
            <a:r>
              <a:rPr lang="es-ES_tradnl" altLang="es-MX" sz="600" b="1" dirty="0">
                <a:solidFill>
                  <a:schemeClr val="bg1">
                    <a:lumMod val="50000"/>
                  </a:schemeClr>
                </a:solidFill>
              </a:rPr>
              <a:t>Talla</a:t>
            </a:r>
          </a:p>
        </p:txBody>
      </p:sp>
      <p:sp>
        <p:nvSpPr>
          <p:cNvPr id="222" name="Text Box 368"/>
          <p:cNvSpPr txBox="1">
            <a:spLocks noChangeArrowheads="1"/>
          </p:cNvSpPr>
          <p:nvPr/>
        </p:nvSpPr>
        <p:spPr bwMode="auto">
          <a:xfrm>
            <a:off x="4045094" y="316553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3" name="Conector recto 222"/>
          <p:cNvCxnSpPr/>
          <p:nvPr/>
        </p:nvCxnSpPr>
        <p:spPr bwMode="auto">
          <a:xfrm>
            <a:off x="4119909" y="349220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Conector recto 223"/>
          <p:cNvCxnSpPr/>
          <p:nvPr/>
        </p:nvCxnSpPr>
        <p:spPr bwMode="auto">
          <a:xfrm>
            <a:off x="4119909" y="376525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 Box 368"/>
          <p:cNvSpPr txBox="1">
            <a:spLocks noChangeArrowheads="1"/>
          </p:cNvSpPr>
          <p:nvPr/>
        </p:nvSpPr>
        <p:spPr bwMode="auto">
          <a:xfrm>
            <a:off x="4045094" y="399648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6" name="Conector recto 225"/>
          <p:cNvCxnSpPr/>
          <p:nvPr/>
        </p:nvCxnSpPr>
        <p:spPr bwMode="auto">
          <a:xfrm>
            <a:off x="4119909" y="4295453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Conector recto 226"/>
          <p:cNvCxnSpPr/>
          <p:nvPr/>
        </p:nvCxnSpPr>
        <p:spPr bwMode="auto">
          <a:xfrm>
            <a:off x="4119909" y="4568503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8" name="Text Box 368"/>
          <p:cNvSpPr txBox="1">
            <a:spLocks noChangeArrowheads="1"/>
          </p:cNvSpPr>
          <p:nvPr/>
        </p:nvSpPr>
        <p:spPr bwMode="auto">
          <a:xfrm>
            <a:off x="4044308" y="481814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9" name="Conector recto 228"/>
          <p:cNvCxnSpPr/>
          <p:nvPr/>
        </p:nvCxnSpPr>
        <p:spPr bwMode="auto">
          <a:xfrm>
            <a:off x="4119123" y="5117115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Conector recto 261"/>
          <p:cNvCxnSpPr/>
          <p:nvPr/>
        </p:nvCxnSpPr>
        <p:spPr bwMode="auto">
          <a:xfrm>
            <a:off x="4119123" y="5390165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4" name="Text Box 368"/>
          <p:cNvSpPr txBox="1">
            <a:spLocks noChangeArrowheads="1"/>
          </p:cNvSpPr>
          <p:nvPr/>
        </p:nvSpPr>
        <p:spPr bwMode="auto">
          <a:xfrm>
            <a:off x="4048258" y="561832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65" name="Conector recto 264"/>
          <p:cNvCxnSpPr/>
          <p:nvPr/>
        </p:nvCxnSpPr>
        <p:spPr bwMode="auto">
          <a:xfrm>
            <a:off x="4123073" y="591729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Conector recto 265"/>
          <p:cNvCxnSpPr/>
          <p:nvPr/>
        </p:nvCxnSpPr>
        <p:spPr bwMode="auto">
          <a:xfrm>
            <a:off x="4123073" y="6190348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Text Box 368"/>
          <p:cNvSpPr txBox="1">
            <a:spLocks noChangeArrowheads="1"/>
          </p:cNvSpPr>
          <p:nvPr/>
        </p:nvSpPr>
        <p:spPr bwMode="auto">
          <a:xfrm>
            <a:off x="4048258" y="6416901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68" name="Conector recto 267"/>
          <p:cNvCxnSpPr/>
          <p:nvPr/>
        </p:nvCxnSpPr>
        <p:spPr bwMode="auto">
          <a:xfrm>
            <a:off x="4123073" y="6715871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Conector recto 268"/>
          <p:cNvCxnSpPr/>
          <p:nvPr/>
        </p:nvCxnSpPr>
        <p:spPr bwMode="auto">
          <a:xfrm>
            <a:off x="4123073" y="6988921"/>
            <a:ext cx="1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 Box 368"/>
          <p:cNvSpPr txBox="1">
            <a:spLocks noChangeArrowheads="1"/>
          </p:cNvSpPr>
          <p:nvPr/>
        </p:nvSpPr>
        <p:spPr bwMode="auto">
          <a:xfrm>
            <a:off x="171071" y="3185556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Text Box 368"/>
          <p:cNvSpPr txBox="1">
            <a:spLocks noChangeArrowheads="1"/>
          </p:cNvSpPr>
          <p:nvPr/>
        </p:nvSpPr>
        <p:spPr bwMode="auto">
          <a:xfrm>
            <a:off x="171071" y="4002975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 Box 368"/>
          <p:cNvSpPr txBox="1">
            <a:spLocks noChangeArrowheads="1"/>
          </p:cNvSpPr>
          <p:nvPr/>
        </p:nvSpPr>
        <p:spPr bwMode="auto">
          <a:xfrm>
            <a:off x="171071" y="4819177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9" name="Text Box 368"/>
          <p:cNvSpPr txBox="1">
            <a:spLocks noChangeArrowheads="1"/>
          </p:cNvSpPr>
          <p:nvPr/>
        </p:nvSpPr>
        <p:spPr bwMode="auto">
          <a:xfrm>
            <a:off x="171071" y="5636591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0" name="Text Box 368"/>
          <p:cNvSpPr txBox="1">
            <a:spLocks noChangeArrowheads="1"/>
          </p:cNvSpPr>
          <p:nvPr/>
        </p:nvSpPr>
        <p:spPr bwMode="auto">
          <a:xfrm>
            <a:off x="171071" y="6429077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1416</TotalTime>
  <Words>476</Words>
  <Application>Microsoft Office PowerPoint</Application>
  <PresentationFormat>Personalizado</PresentationFormat>
  <Paragraphs>132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134</cp:revision>
  <cp:lastPrinted>2016-10-03T22:27:28Z</cp:lastPrinted>
  <dcterms:created xsi:type="dcterms:W3CDTF">1999-08-26T18:48:18Z</dcterms:created>
  <dcterms:modified xsi:type="dcterms:W3CDTF">2016-10-17T20:07:47Z</dcterms:modified>
</cp:coreProperties>
</file>